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theme/theme2.xml" ContentType="application/vnd.openxmlformats-officedocument.theme+xml"/>
  <Override PartName="/ppt/theme/theme3.xml" ContentType="application/vnd.openxmlformats-officedocument.theme+xml"/>
  <Override PartName="/ppt/ink/ink13.xml" ContentType="application/inkml+xml"/>
  <Override PartName="/ppt/ink/ink14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685" autoAdjust="0"/>
  </p:normalViewPr>
  <p:slideViewPr>
    <p:cSldViewPr snapToGrid="0">
      <p:cViewPr varScale="1">
        <p:scale>
          <a:sx n="59" d="100"/>
          <a:sy n="59" d="100"/>
        </p:scale>
        <p:origin x="14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F14B23C-70B0-4F35-8026-3EB688893688}" type="datetimeFigureOut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9F51FF9-99FD-4163-9818-9A9F940951F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20865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18:47.08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18:40.06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31:12.08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31:14.46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0,'0'8,"0"20,0 16,0 5,0 2,0-3,0-5,0-7,0-1,0 6,0 8,0 8,0 10,0 11,4 0,1-6,0-10,-1-12,-1-10,3-17,0-11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28:26.85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28:27.91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18:50.31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19:00.787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19:00.93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19:01.06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19:01.280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18:37.25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18:38.50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5T07:18:39.46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5FB2E1C9-798C-4E37-BAF5-48BD58219C59}" type="datetimeFigureOut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5375976-9D8E-4543-9F18-8AB21082051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46026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800" dirty="0">
                <a:solidFill>
                  <a:srgbClr val="FF0000"/>
                </a:solidFill>
              </a:rPr>
              <a:t>申請書の記入例です。</a:t>
            </a:r>
            <a:endParaRPr kumimoji="1" lang="en-US" altLang="ja-JP" sz="1800" dirty="0">
              <a:solidFill>
                <a:srgbClr val="FF0000"/>
              </a:solidFill>
            </a:endParaRPr>
          </a:p>
          <a:p>
            <a:endParaRPr kumimoji="1" lang="en-US" altLang="ja-JP" sz="1800" dirty="0">
              <a:solidFill>
                <a:srgbClr val="FF0000"/>
              </a:solidFill>
            </a:endParaRPr>
          </a:p>
          <a:p>
            <a:r>
              <a:rPr kumimoji="1" lang="ja-JP" altLang="en-US" sz="1800" dirty="0">
                <a:solidFill>
                  <a:srgbClr val="FF0000"/>
                </a:solidFill>
              </a:rPr>
              <a:t>案件の詳細な内容はノート欄に記載してください。</a:t>
            </a:r>
            <a:endParaRPr kumimoji="1" lang="en-US" altLang="ja-JP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49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Master" Target="../slideMasters/slideMaster1.xml"/><Relationship Id="rId6" Type="http://schemas.openxmlformats.org/officeDocument/2006/relationships/customXml" Target="../ink/ink9.xml"/><Relationship Id="rId5" Type="http://schemas.openxmlformats.org/officeDocument/2006/relationships/image" Target="../media/image6.png"/><Relationship Id="rId4" Type="http://schemas.openxmlformats.org/officeDocument/2006/relationships/customXml" Target="../ink/ink8.xml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1.xm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customXml" Target="../ink/ink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4339AF-70D4-E836-4A00-884D193D8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119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3F9823-D415-4859-B42A-BDE85C408CF2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72032" y="6473970"/>
            <a:ext cx="2057400" cy="365125"/>
          </a:xfrm>
          <a:prstGeom prst="rect">
            <a:avLst/>
          </a:prstGeom>
        </p:spPr>
        <p:txBody>
          <a:bodyPr/>
          <a:lstStyle/>
          <a:p>
            <a:fld id="{0E12D519-3796-4360-B2FE-872D1396106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004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074" y="25997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29D19C1-42EC-472C-A361-ECB01DE2E6B3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2032" y="6473970"/>
            <a:ext cx="2057400" cy="365125"/>
          </a:xfrm>
          <a:prstGeom prst="rect">
            <a:avLst/>
          </a:prstGeom>
        </p:spPr>
        <p:txBody>
          <a:bodyPr/>
          <a:lstStyle/>
          <a:p>
            <a:fld id="{0E12D519-3796-4360-B2FE-872D1396106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9487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915705-795E-42BF-A3CF-21C800D6E8DC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2032" y="6473970"/>
            <a:ext cx="2057400" cy="365125"/>
          </a:xfrm>
          <a:prstGeom prst="rect">
            <a:avLst/>
          </a:prstGeom>
        </p:spPr>
        <p:txBody>
          <a:bodyPr/>
          <a:lstStyle/>
          <a:p>
            <a:fld id="{0E12D519-3796-4360-B2FE-872D1396106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679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32DC7F7-BBC2-438A-BB7D-190592985725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2032" y="6473970"/>
            <a:ext cx="2057400" cy="365125"/>
          </a:xfrm>
          <a:prstGeom prst="rect">
            <a:avLst/>
          </a:prstGeom>
        </p:spPr>
        <p:txBody>
          <a:bodyPr/>
          <a:lstStyle/>
          <a:p>
            <a:fld id="{0E12D519-3796-4360-B2FE-872D1396106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7" name="インク 6">
                <a:extLst>
                  <a:ext uri="{FF2B5EF4-FFF2-40B4-BE49-F238E27FC236}">
                    <a16:creationId xmlns:a16="http://schemas.microsoft.com/office/drawing/2014/main" id="{CA1E6870-90EC-219D-E6E1-E3E011B0C1C0}"/>
                  </a:ext>
                </a:extLst>
              </p14:cNvPr>
              <p14:cNvContentPartPr/>
              <p14:nvPr userDrawn="1"/>
            </p14:nvContentPartPr>
            <p14:xfrm>
              <a:off x="500346" y="1655789"/>
              <a:ext cx="360" cy="360"/>
            </p14:xfrm>
          </p:contentPart>
        </mc:Choice>
        <mc:Fallback>
          <p:pic>
            <p:nvPicPr>
              <p:cNvPr id="7" name="インク 6">
                <a:extLst>
                  <a:ext uri="{FF2B5EF4-FFF2-40B4-BE49-F238E27FC236}">
                    <a16:creationId xmlns:a16="http://schemas.microsoft.com/office/drawing/2014/main" id="{CA1E6870-90EC-219D-E6E1-E3E011B0C1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2346" y="1548149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8" name="インク 7">
                <a:extLst>
                  <a:ext uri="{FF2B5EF4-FFF2-40B4-BE49-F238E27FC236}">
                    <a16:creationId xmlns:a16="http://schemas.microsoft.com/office/drawing/2014/main" id="{ED8A861D-A8BD-FC18-0D32-DB305E92AA42}"/>
                  </a:ext>
                </a:extLst>
              </p14:cNvPr>
              <p14:cNvContentPartPr/>
              <p14:nvPr userDrawn="1"/>
            </p14:nvContentPartPr>
            <p14:xfrm>
              <a:off x="802026" y="1655789"/>
              <a:ext cx="360" cy="360"/>
            </p14:xfrm>
          </p:contentPart>
        </mc:Choice>
        <mc:Fallback>
          <p:pic>
            <p:nvPicPr>
              <p:cNvPr id="8" name="インク 7">
                <a:extLst>
                  <a:ext uri="{FF2B5EF4-FFF2-40B4-BE49-F238E27FC236}">
                    <a16:creationId xmlns:a16="http://schemas.microsoft.com/office/drawing/2014/main" id="{ED8A861D-A8BD-FC18-0D32-DB305E92AA4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4026" y="1548149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">
            <p14:nvContentPartPr>
              <p14:cNvPr id="9" name="インク 8">
                <a:extLst>
                  <a:ext uri="{FF2B5EF4-FFF2-40B4-BE49-F238E27FC236}">
                    <a16:creationId xmlns:a16="http://schemas.microsoft.com/office/drawing/2014/main" id="{79AD08C9-BE99-2DBC-3638-323830825E9D}"/>
                  </a:ext>
                </a:extLst>
              </p14:cNvPr>
              <p14:cNvContentPartPr/>
              <p14:nvPr userDrawn="1"/>
            </p14:nvContentPartPr>
            <p14:xfrm>
              <a:off x="690066" y="2820389"/>
              <a:ext cx="360" cy="360"/>
            </p14:xfrm>
          </p:contentPart>
        </mc:Choice>
        <mc:Fallback>
          <p:pic>
            <p:nvPicPr>
              <p:cNvPr id="9" name="インク 8">
                <a:extLst>
                  <a:ext uri="{FF2B5EF4-FFF2-40B4-BE49-F238E27FC236}">
                    <a16:creationId xmlns:a16="http://schemas.microsoft.com/office/drawing/2014/main" id="{79AD08C9-BE99-2DBC-3638-323830825E9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72066" y="2712749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">
            <p14:nvContentPartPr>
              <p14:cNvPr id="10" name="インク 9">
                <a:extLst>
                  <a:ext uri="{FF2B5EF4-FFF2-40B4-BE49-F238E27FC236}">
                    <a16:creationId xmlns:a16="http://schemas.microsoft.com/office/drawing/2014/main" id="{6217ACB0-E4D4-33A2-AFDC-70CA09B041D3}"/>
                  </a:ext>
                </a:extLst>
              </p14:cNvPr>
              <p14:cNvContentPartPr/>
              <p14:nvPr userDrawn="1"/>
            </p14:nvContentPartPr>
            <p14:xfrm>
              <a:off x="284346" y="2691149"/>
              <a:ext cx="360" cy="360"/>
            </p14:xfrm>
          </p:contentPart>
        </mc:Choice>
        <mc:Fallback>
          <p:pic>
            <p:nvPicPr>
              <p:cNvPr id="10" name="インク 9">
                <a:extLst>
                  <a:ext uri="{FF2B5EF4-FFF2-40B4-BE49-F238E27FC236}">
                    <a16:creationId xmlns:a16="http://schemas.microsoft.com/office/drawing/2014/main" id="{6217ACB0-E4D4-33A2-AFDC-70CA09B041D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6706" y="2583509"/>
                <a:ext cx="3600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280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074" y="25997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5E2BA5F-25CD-4091-ADC6-89C1F7D1F77D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2032" y="6473970"/>
            <a:ext cx="2057400" cy="365125"/>
          </a:xfrm>
          <a:prstGeom prst="rect">
            <a:avLst/>
          </a:prstGeom>
        </p:spPr>
        <p:txBody>
          <a:bodyPr/>
          <a:lstStyle/>
          <a:p>
            <a:fld id="{0E12D519-3796-4360-B2FE-872D1396106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FB8B2A4-590D-0358-A14A-8E6DA5DC3CAC}"/>
              </a:ext>
            </a:extLst>
          </p:cNvPr>
          <p:cNvGrpSpPr/>
          <p:nvPr/>
        </p:nvGrpSpPr>
        <p:grpSpPr>
          <a:xfrm>
            <a:off x="198306" y="1526909"/>
            <a:ext cx="77760" cy="349920"/>
            <a:chOff x="198306" y="1526909"/>
            <a:chExt cx="77760" cy="34992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">
              <p14:nvContentPartPr>
                <p14:cNvPr id="7" name="インク 6">
                  <a:extLst>
                    <a:ext uri="{FF2B5EF4-FFF2-40B4-BE49-F238E27FC236}">
                      <a16:creationId xmlns:a16="http://schemas.microsoft.com/office/drawing/2014/main" id="{FAB18624-4853-47B5-F9F4-2FDD87667790}"/>
                    </a:ext>
                  </a:extLst>
                </p14:cNvPr>
                <p14:cNvContentPartPr/>
                <p14:nvPr userDrawn="1"/>
              </p14:nvContentPartPr>
              <p14:xfrm>
                <a:off x="275706" y="1724909"/>
                <a:ext cx="360" cy="360"/>
              </p14:xfrm>
            </p:contentPart>
          </mc:Choice>
          <mc:Fallback>
            <p:pic>
              <p:nvPicPr>
                <p:cNvPr id="7" name="インク 6">
                  <a:extLst>
                    <a:ext uri="{FF2B5EF4-FFF2-40B4-BE49-F238E27FC236}">
                      <a16:creationId xmlns:a16="http://schemas.microsoft.com/office/drawing/2014/main" id="{FAB18624-4853-47B5-F9F4-2FDD8766779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58066" y="1616909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">
              <p14:nvContentPartPr>
                <p14:cNvPr id="8" name="インク 7">
                  <a:extLst>
                    <a:ext uri="{FF2B5EF4-FFF2-40B4-BE49-F238E27FC236}">
                      <a16:creationId xmlns:a16="http://schemas.microsoft.com/office/drawing/2014/main" id="{66C31408-DD67-74C6-2AD1-3888D00D4F12}"/>
                    </a:ext>
                  </a:extLst>
                </p14:cNvPr>
                <p14:cNvContentPartPr/>
                <p14:nvPr userDrawn="1"/>
              </p14:nvContentPartPr>
              <p14:xfrm>
                <a:off x="198306" y="1526909"/>
                <a:ext cx="12240" cy="349920"/>
              </p14:xfrm>
            </p:contentPart>
          </mc:Choice>
          <mc:Fallback>
            <p:pic>
              <p:nvPicPr>
                <p:cNvPr id="8" name="インク 7">
                  <a:extLst>
                    <a:ext uri="{FF2B5EF4-FFF2-40B4-BE49-F238E27FC236}">
                      <a16:creationId xmlns:a16="http://schemas.microsoft.com/office/drawing/2014/main" id="{66C31408-DD67-74C6-2AD1-3888D00D4F1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80666" y="1418909"/>
                  <a:ext cx="47880" cy="565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13804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0A05F62-6E8B-4751-A272-0023BDB2169D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2032" y="6473970"/>
            <a:ext cx="2057400" cy="365125"/>
          </a:xfrm>
          <a:prstGeom prst="rect">
            <a:avLst/>
          </a:prstGeom>
        </p:spPr>
        <p:txBody>
          <a:bodyPr/>
          <a:lstStyle/>
          <a:p>
            <a:fld id="{0E12D519-3796-4360-B2FE-872D1396106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207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074" y="25997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823E55-7E42-4D96-B1A9-5B1FEF9B45A9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72032" y="6473970"/>
            <a:ext cx="2057400" cy="365125"/>
          </a:xfrm>
          <a:prstGeom prst="rect">
            <a:avLst/>
          </a:prstGeom>
        </p:spPr>
        <p:txBody>
          <a:bodyPr/>
          <a:lstStyle/>
          <a:p>
            <a:fld id="{0E12D519-3796-4360-B2FE-872D1396106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309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90F356F-3DC0-4226-8D85-10B44A12107C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72032" y="6473970"/>
            <a:ext cx="2057400" cy="365125"/>
          </a:xfrm>
          <a:prstGeom prst="rect">
            <a:avLst/>
          </a:prstGeom>
        </p:spPr>
        <p:txBody>
          <a:bodyPr/>
          <a:lstStyle/>
          <a:p>
            <a:fld id="{0E12D519-3796-4360-B2FE-872D1396106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6549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074" y="25997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FE99E6-37FD-454D-AEF5-211E9073F240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72032" y="6473970"/>
            <a:ext cx="2057400" cy="365125"/>
          </a:xfrm>
          <a:prstGeom prst="rect">
            <a:avLst/>
          </a:prstGeom>
        </p:spPr>
        <p:txBody>
          <a:bodyPr/>
          <a:lstStyle/>
          <a:p>
            <a:fld id="{0E12D519-3796-4360-B2FE-872D1396106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5217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03CA16A-6996-4B0F-BC11-532361B77DCD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032" y="6473970"/>
            <a:ext cx="2057400" cy="365125"/>
          </a:xfrm>
          <a:prstGeom prst="rect">
            <a:avLst/>
          </a:prstGeom>
        </p:spPr>
        <p:txBody>
          <a:bodyPr/>
          <a:lstStyle/>
          <a:p>
            <a:fld id="{0E12D519-3796-4360-B2FE-872D1396106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014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EE11FB3-CEB6-4750-B888-86D53497D5D9}" type="datetime1">
              <a:rPr kumimoji="1" lang="ja-JP" altLang="en-US" smtClean="0"/>
              <a:t>2024/7/5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72032" y="6473970"/>
            <a:ext cx="2057400" cy="365125"/>
          </a:xfrm>
          <a:prstGeom prst="rect">
            <a:avLst/>
          </a:prstGeom>
        </p:spPr>
        <p:txBody>
          <a:bodyPr/>
          <a:lstStyle/>
          <a:p>
            <a:fld id="{0E12D519-3796-4360-B2FE-872D1396106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138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customXml" Target="../ink/ink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customXml" Target="../ink/ink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customXml" Target="../ink/ink1.xml"/><Relationship Id="rId23" Type="http://schemas.openxmlformats.org/officeDocument/2006/relationships/customXml" Target="../ink/ink6.xml"/><Relationship Id="rId10" Type="http://schemas.openxmlformats.org/officeDocument/2006/relationships/slideLayout" Target="../slideLayouts/slideLayout10.xml"/><Relationship Id="rId19" Type="http://schemas.openxmlformats.org/officeDocument/2006/relationships/customXml" Target="../ink/ink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Relationship Id="rId22" Type="http://schemas.openxmlformats.org/officeDocument/2006/relationships/customXml" Target="../ink/ink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 userDrawn="1"/>
        </p:nvSpPr>
        <p:spPr>
          <a:xfrm>
            <a:off x="298076" y="4966448"/>
            <a:ext cx="8648700" cy="87846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231962" y="720699"/>
            <a:ext cx="8714814" cy="47924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　　　　　　　　　　①革新的取組み　②連携・協働　③継続拡大　④環境負荷低減　⑤効率化・省人化</a:t>
            </a:r>
          </a:p>
        </p:txBody>
      </p:sp>
      <p:sp>
        <p:nvSpPr>
          <p:cNvPr id="12" name="正方形/長方形 11"/>
          <p:cNvSpPr/>
          <p:nvPr userDrawn="1"/>
        </p:nvSpPr>
        <p:spPr>
          <a:xfrm>
            <a:off x="231962" y="118115"/>
            <a:ext cx="7612156" cy="50773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67651" y="86688"/>
            <a:ext cx="1276349" cy="584454"/>
          </a:xfrm>
          <a:prstGeom prst="rect">
            <a:avLst/>
          </a:prstGeom>
        </p:spPr>
      </p:pic>
      <p:sp>
        <p:nvSpPr>
          <p:cNvPr id="8" name="角丸四角形 7"/>
          <p:cNvSpPr/>
          <p:nvPr userDrawn="1"/>
        </p:nvSpPr>
        <p:spPr>
          <a:xfrm>
            <a:off x="115420" y="47548"/>
            <a:ext cx="1541928" cy="370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応募者名</a:t>
            </a:r>
          </a:p>
        </p:txBody>
      </p:sp>
      <p:sp>
        <p:nvSpPr>
          <p:cNvPr id="10" name="角丸四角形 9"/>
          <p:cNvSpPr/>
          <p:nvPr userDrawn="1"/>
        </p:nvSpPr>
        <p:spPr>
          <a:xfrm>
            <a:off x="115420" y="4910918"/>
            <a:ext cx="1541930" cy="3703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特徴・苦労点</a:t>
            </a:r>
          </a:p>
        </p:txBody>
      </p:sp>
      <p:sp>
        <p:nvSpPr>
          <p:cNvPr id="11" name="角丸四角形 10"/>
          <p:cNvSpPr/>
          <p:nvPr userDrawn="1"/>
        </p:nvSpPr>
        <p:spPr>
          <a:xfrm>
            <a:off x="115420" y="1934212"/>
            <a:ext cx="1541928" cy="3703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概要図</a:t>
            </a:r>
          </a:p>
        </p:txBody>
      </p:sp>
      <p:sp>
        <p:nvSpPr>
          <p:cNvPr id="16" name="正方形/長方形 15"/>
          <p:cNvSpPr/>
          <p:nvPr userDrawn="1"/>
        </p:nvSpPr>
        <p:spPr>
          <a:xfrm>
            <a:off x="298076" y="5914504"/>
            <a:ext cx="8648700" cy="87846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 userDrawn="1"/>
        </p:nvSpPr>
        <p:spPr>
          <a:xfrm>
            <a:off x="115420" y="5914504"/>
            <a:ext cx="1541930" cy="346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効果・普及</a:t>
            </a: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5">
            <p14:nvContentPartPr>
              <p14:cNvPr id="2" name="インク 1">
                <a:extLst>
                  <a:ext uri="{FF2B5EF4-FFF2-40B4-BE49-F238E27FC236}">
                    <a16:creationId xmlns:a16="http://schemas.microsoft.com/office/drawing/2014/main" id="{8823F655-F8ED-BE2B-ADE6-FDD7D778B93A}"/>
                  </a:ext>
                </a:extLst>
              </p14:cNvPr>
              <p14:cNvContentPartPr/>
              <p14:nvPr userDrawn="1"/>
            </p14:nvContentPartPr>
            <p14:xfrm>
              <a:off x="681066" y="1768164"/>
              <a:ext cx="360" cy="360"/>
            </p14:xfrm>
          </p:contentPart>
        </mc:Choice>
        <mc:Fallback>
          <p:pic>
            <p:nvPicPr>
              <p:cNvPr id="2" name="インク 1">
                <a:extLst>
                  <a:ext uri="{FF2B5EF4-FFF2-40B4-BE49-F238E27FC236}">
                    <a16:creationId xmlns:a16="http://schemas.microsoft.com/office/drawing/2014/main" id="{8823F655-F8ED-BE2B-ADE6-FDD7D778B93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63426" y="166052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7">
            <p14:nvContentPartPr>
              <p14:cNvPr id="3" name="インク 2">
                <a:extLst>
                  <a:ext uri="{FF2B5EF4-FFF2-40B4-BE49-F238E27FC236}">
                    <a16:creationId xmlns:a16="http://schemas.microsoft.com/office/drawing/2014/main" id="{428660B1-FAFC-CE7C-C38F-74EC8EB7FB99}"/>
                  </a:ext>
                </a:extLst>
              </p14:cNvPr>
              <p14:cNvContentPartPr/>
              <p14:nvPr userDrawn="1"/>
            </p14:nvContentPartPr>
            <p14:xfrm>
              <a:off x="1155546" y="1716324"/>
              <a:ext cx="360" cy="360"/>
            </p14:xfrm>
          </p:contentPart>
        </mc:Choice>
        <mc:Fallback>
          <p:pic>
            <p:nvPicPr>
              <p:cNvPr id="3" name="インク 2">
                <a:extLst>
                  <a:ext uri="{FF2B5EF4-FFF2-40B4-BE49-F238E27FC236}">
                    <a16:creationId xmlns:a16="http://schemas.microsoft.com/office/drawing/2014/main" id="{428660B1-FAFC-CE7C-C38F-74EC8EB7FB9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137906" y="1608324"/>
                <a:ext cx="36000" cy="21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F5244F2-99D9-F8DD-261F-683DFB3CBCB8}"/>
              </a:ext>
            </a:extLst>
          </p:cNvPr>
          <p:cNvGrpSpPr/>
          <p:nvPr/>
        </p:nvGrpSpPr>
        <p:grpSpPr>
          <a:xfrm>
            <a:off x="4450986" y="1259124"/>
            <a:ext cx="360" cy="360"/>
            <a:chOff x="4450986" y="1259124"/>
            <a:chExt cx="360" cy="36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9">
              <p14:nvContentPartPr>
                <p14:cNvPr id="4" name="インク 3">
                  <a:extLst>
                    <a:ext uri="{FF2B5EF4-FFF2-40B4-BE49-F238E27FC236}">
                      <a16:creationId xmlns:a16="http://schemas.microsoft.com/office/drawing/2014/main" id="{56B63920-D6C9-60BA-2D07-18988E925235}"/>
                    </a:ext>
                  </a:extLst>
                </p14:cNvPr>
                <p14:cNvContentPartPr/>
                <p14:nvPr userDrawn="1"/>
              </p14:nvContentPartPr>
              <p14:xfrm>
                <a:off x="4450986" y="1259124"/>
                <a:ext cx="360" cy="360"/>
              </p14:xfrm>
            </p:contentPart>
          </mc:Choice>
          <mc:Fallback>
            <p:pic>
              <p:nvPicPr>
                <p:cNvPr id="4" name="インク 3">
                  <a:extLst>
                    <a:ext uri="{FF2B5EF4-FFF2-40B4-BE49-F238E27FC236}">
                      <a16:creationId xmlns:a16="http://schemas.microsoft.com/office/drawing/2014/main" id="{56B63920-D6C9-60BA-2D07-18988E925235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432986" y="1151124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1">
              <p14:nvContentPartPr>
                <p14:cNvPr id="5" name="インク 4">
                  <a:extLst>
                    <a:ext uri="{FF2B5EF4-FFF2-40B4-BE49-F238E27FC236}">
                      <a16:creationId xmlns:a16="http://schemas.microsoft.com/office/drawing/2014/main" id="{0CF722DA-3781-73A9-F26F-12E834700C85}"/>
                    </a:ext>
                  </a:extLst>
                </p14:cNvPr>
                <p14:cNvContentPartPr/>
                <p14:nvPr userDrawn="1"/>
              </p14:nvContentPartPr>
              <p14:xfrm>
                <a:off x="4450986" y="1259124"/>
                <a:ext cx="360" cy="360"/>
              </p14:xfrm>
            </p:contentPart>
          </mc:Choice>
          <mc:Fallback>
            <p:pic>
              <p:nvPicPr>
                <p:cNvPr id="5" name="インク 4">
                  <a:extLst>
                    <a:ext uri="{FF2B5EF4-FFF2-40B4-BE49-F238E27FC236}">
                      <a16:creationId xmlns:a16="http://schemas.microsoft.com/office/drawing/2014/main" id="{0CF722DA-3781-73A9-F26F-12E834700C85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432986" y="1151124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2">
              <p14:nvContentPartPr>
                <p14:cNvPr id="6" name="インク 5">
                  <a:extLst>
                    <a:ext uri="{FF2B5EF4-FFF2-40B4-BE49-F238E27FC236}">
                      <a16:creationId xmlns:a16="http://schemas.microsoft.com/office/drawing/2014/main" id="{F1EEB98F-3F7D-779B-A6C2-A896D5D841C0}"/>
                    </a:ext>
                  </a:extLst>
                </p14:cNvPr>
                <p14:cNvContentPartPr/>
                <p14:nvPr userDrawn="1"/>
              </p14:nvContentPartPr>
              <p14:xfrm>
                <a:off x="4450986" y="1259124"/>
                <a:ext cx="360" cy="360"/>
              </p14:xfrm>
            </p:contentPart>
          </mc:Choice>
          <mc:Fallback>
            <p:pic>
              <p:nvPicPr>
                <p:cNvPr id="6" name="インク 5">
                  <a:extLst>
                    <a:ext uri="{FF2B5EF4-FFF2-40B4-BE49-F238E27FC236}">
                      <a16:creationId xmlns:a16="http://schemas.microsoft.com/office/drawing/2014/main" id="{F1EEB98F-3F7D-779B-A6C2-A896D5D841C0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432986" y="1151124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3">
              <p14:nvContentPartPr>
                <p14:cNvPr id="17" name="インク 16">
                  <a:extLst>
                    <a:ext uri="{FF2B5EF4-FFF2-40B4-BE49-F238E27FC236}">
                      <a16:creationId xmlns:a16="http://schemas.microsoft.com/office/drawing/2014/main" id="{EF4F5B18-BC9A-0003-4041-10B361178BFA}"/>
                    </a:ext>
                  </a:extLst>
                </p14:cNvPr>
                <p14:cNvContentPartPr/>
                <p14:nvPr userDrawn="1"/>
              </p14:nvContentPartPr>
              <p14:xfrm>
                <a:off x="4450986" y="1259124"/>
                <a:ext cx="360" cy="360"/>
              </p14:xfrm>
            </p:contentPart>
          </mc:Choice>
          <mc:Fallback>
            <p:pic>
              <p:nvPicPr>
                <p:cNvPr id="17" name="インク 16">
                  <a:extLst>
                    <a:ext uri="{FF2B5EF4-FFF2-40B4-BE49-F238E27FC236}">
                      <a16:creationId xmlns:a16="http://schemas.microsoft.com/office/drawing/2014/main" id="{EF4F5B18-BC9A-0003-4041-10B361178BF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432986" y="1151124"/>
                  <a:ext cx="36000" cy="21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C2F9C21-EF5A-19C6-4779-223DAFE8611E}"/>
              </a:ext>
            </a:extLst>
          </p:cNvPr>
          <p:cNvSpPr/>
          <p:nvPr userDrawn="1"/>
        </p:nvSpPr>
        <p:spPr>
          <a:xfrm>
            <a:off x="237718" y="1330300"/>
            <a:ext cx="8714814" cy="5282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角丸四角形 8"/>
          <p:cNvSpPr/>
          <p:nvPr userDrawn="1"/>
        </p:nvSpPr>
        <p:spPr>
          <a:xfrm>
            <a:off x="115420" y="1255533"/>
            <a:ext cx="1541929" cy="3703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取り組み名</a:t>
            </a:r>
          </a:p>
        </p:txBody>
      </p:sp>
      <p:sp>
        <p:nvSpPr>
          <p:cNvPr id="20" name="角丸四角形 8">
            <a:extLst>
              <a:ext uri="{FF2B5EF4-FFF2-40B4-BE49-F238E27FC236}">
                <a16:creationId xmlns:a16="http://schemas.microsoft.com/office/drawing/2014/main" id="{EE4DE81E-1651-48D1-4848-BEF8A9618422}"/>
              </a:ext>
            </a:extLst>
          </p:cNvPr>
          <p:cNvSpPr/>
          <p:nvPr userDrawn="1"/>
        </p:nvSpPr>
        <p:spPr>
          <a:xfrm>
            <a:off x="112549" y="683320"/>
            <a:ext cx="1541929" cy="3703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応募部門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B416E31-D83F-F355-B4BC-6A02E9A4DCEE}"/>
              </a:ext>
            </a:extLst>
          </p:cNvPr>
          <p:cNvSpPr/>
          <p:nvPr userDrawn="1"/>
        </p:nvSpPr>
        <p:spPr>
          <a:xfrm flipV="1">
            <a:off x="5753818" y="2084643"/>
            <a:ext cx="3169957" cy="762723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FE340B9-DD63-DCEA-21D5-C522E45C39C3}"/>
              </a:ext>
            </a:extLst>
          </p:cNvPr>
          <p:cNvSpPr/>
          <p:nvPr userDrawn="1"/>
        </p:nvSpPr>
        <p:spPr>
          <a:xfrm flipV="1">
            <a:off x="5753818" y="2995816"/>
            <a:ext cx="3169958" cy="836074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B33B691-B0B5-D302-F674-15C798387010}"/>
              </a:ext>
            </a:extLst>
          </p:cNvPr>
          <p:cNvSpPr/>
          <p:nvPr userDrawn="1"/>
        </p:nvSpPr>
        <p:spPr>
          <a:xfrm flipV="1">
            <a:off x="5753816" y="3993631"/>
            <a:ext cx="3169959" cy="87846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角丸四角形 10">
            <a:extLst>
              <a:ext uri="{FF2B5EF4-FFF2-40B4-BE49-F238E27FC236}">
                <a16:creationId xmlns:a16="http://schemas.microsoft.com/office/drawing/2014/main" id="{D2FB3D74-6AF4-A1B9-6220-D82AA1EF2F6A}"/>
              </a:ext>
            </a:extLst>
          </p:cNvPr>
          <p:cNvSpPr/>
          <p:nvPr userDrawn="1"/>
        </p:nvSpPr>
        <p:spPr>
          <a:xfrm>
            <a:off x="5633435" y="2026225"/>
            <a:ext cx="1541928" cy="370307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開始時期</a:t>
            </a:r>
          </a:p>
        </p:txBody>
      </p:sp>
      <p:sp>
        <p:nvSpPr>
          <p:cNvPr id="26" name="角丸四角形 10">
            <a:extLst>
              <a:ext uri="{FF2B5EF4-FFF2-40B4-BE49-F238E27FC236}">
                <a16:creationId xmlns:a16="http://schemas.microsoft.com/office/drawing/2014/main" id="{1372144E-2009-2E75-EBA4-D4FF9065A548}"/>
              </a:ext>
            </a:extLst>
          </p:cNvPr>
          <p:cNvSpPr/>
          <p:nvPr userDrawn="1"/>
        </p:nvSpPr>
        <p:spPr>
          <a:xfrm>
            <a:off x="5647813" y="2937740"/>
            <a:ext cx="1874415" cy="370307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CO2</a:t>
            </a:r>
            <a:r>
              <a:rPr kumimoji="1" lang="ja-JP" altLang="en-US" dirty="0"/>
              <a:t>排出削減量</a:t>
            </a:r>
          </a:p>
        </p:txBody>
      </p:sp>
      <p:sp>
        <p:nvSpPr>
          <p:cNvPr id="27" name="角丸四角形 10">
            <a:extLst>
              <a:ext uri="{FF2B5EF4-FFF2-40B4-BE49-F238E27FC236}">
                <a16:creationId xmlns:a16="http://schemas.microsoft.com/office/drawing/2014/main" id="{6795D6F7-A621-5081-8C78-5DD7B1FC176E}"/>
              </a:ext>
            </a:extLst>
          </p:cNvPr>
          <p:cNvSpPr/>
          <p:nvPr userDrawn="1"/>
        </p:nvSpPr>
        <p:spPr>
          <a:xfrm>
            <a:off x="5688081" y="3918270"/>
            <a:ext cx="1874415" cy="370307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運転時間削減量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3F7CA40-E5B4-F147-47F6-257E62DF96D7}"/>
              </a:ext>
            </a:extLst>
          </p:cNvPr>
          <p:cNvSpPr txBox="1"/>
          <p:nvPr userDrawn="1"/>
        </p:nvSpPr>
        <p:spPr>
          <a:xfrm>
            <a:off x="7371207" y="1817713"/>
            <a:ext cx="157556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dirty="0">
                <a:solidFill>
                  <a:schemeClr val="accent2"/>
                </a:solidFill>
              </a:rPr>
              <a:t>必要に応じて記載</a:t>
            </a:r>
            <a:endParaRPr lang="ja-JP" altLang="en-US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4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customXml" Target="../ink/ink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6" name="インク 5">
                <a:extLst>
                  <a:ext uri="{FF2B5EF4-FFF2-40B4-BE49-F238E27FC236}">
                    <a16:creationId xmlns:a16="http://schemas.microsoft.com/office/drawing/2014/main" id="{265D426C-6679-4E46-95FB-346FE9C3FC4A}"/>
                  </a:ext>
                </a:extLst>
              </p14:cNvPr>
              <p14:cNvContentPartPr/>
              <p14:nvPr/>
            </p14:nvContentPartPr>
            <p14:xfrm>
              <a:off x="1375796" y="2844764"/>
              <a:ext cx="360" cy="360"/>
            </p14:xfrm>
          </p:contentPart>
        </mc:Choice>
        <mc:Fallback>
          <p:pic>
            <p:nvPicPr>
              <p:cNvPr id="6" name="インク 5">
                <a:extLst>
                  <a:ext uri="{FF2B5EF4-FFF2-40B4-BE49-F238E27FC236}">
                    <a16:creationId xmlns:a16="http://schemas.microsoft.com/office/drawing/2014/main" id="{265D426C-6679-4E46-95FB-346FE9C3FC4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8156" y="2736764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7" name="インク 6">
                <a:extLst>
                  <a:ext uri="{FF2B5EF4-FFF2-40B4-BE49-F238E27FC236}">
                    <a16:creationId xmlns:a16="http://schemas.microsoft.com/office/drawing/2014/main" id="{21C83960-0DE2-AF8C-4E3E-1D275251A8F8}"/>
                  </a:ext>
                </a:extLst>
              </p14:cNvPr>
              <p14:cNvContentPartPr/>
              <p14:nvPr/>
            </p14:nvContentPartPr>
            <p14:xfrm>
              <a:off x="2096516" y="3047804"/>
              <a:ext cx="360" cy="360"/>
            </p14:xfrm>
          </p:contentPart>
        </mc:Choice>
        <mc:Fallback>
          <p:pic>
            <p:nvPicPr>
              <p:cNvPr id="7" name="インク 6">
                <a:extLst>
                  <a:ext uri="{FF2B5EF4-FFF2-40B4-BE49-F238E27FC236}">
                    <a16:creationId xmlns:a16="http://schemas.microsoft.com/office/drawing/2014/main" id="{21C83960-0DE2-AF8C-4E3E-1D275251A8F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78516" y="2940164"/>
                <a:ext cx="3600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2781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53C453D-39C0-0681-5C1E-2339ECAF0EE0}"/>
              </a:ext>
            </a:extLst>
          </p:cNvPr>
          <p:cNvSpPr txBox="1"/>
          <p:nvPr/>
        </p:nvSpPr>
        <p:spPr>
          <a:xfrm>
            <a:off x="1772817" y="19322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/>
              <a:t>一般社団法人　日本物流団体連合会</a:t>
            </a:r>
            <a:endParaRPr kumimoji="1"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414A31-82F3-5ECB-8387-11B140E4AF40}"/>
              </a:ext>
            </a:extLst>
          </p:cNvPr>
          <p:cNvSpPr txBox="1"/>
          <p:nvPr/>
        </p:nvSpPr>
        <p:spPr>
          <a:xfrm>
            <a:off x="1741971" y="1385515"/>
            <a:ext cx="65687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長野県～福岡県の○○の輸送を貨物鉄道輸送に全量転換</a:t>
            </a:r>
            <a:endParaRPr kumimoji="1"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1F6A0F-6BE6-2B66-1411-312C39133B1B}"/>
              </a:ext>
            </a:extLst>
          </p:cNvPr>
          <p:cNvSpPr txBox="1"/>
          <p:nvPr/>
        </p:nvSpPr>
        <p:spPr>
          <a:xfrm>
            <a:off x="1651518" y="5943882"/>
            <a:ext cx="71285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altLang="ja-JP" sz="1600" b="0" i="0" dirty="0">
              <a:solidFill>
                <a:srgbClr val="202124"/>
              </a:solidFill>
              <a:effectLst/>
              <a:latin typeface="Google Sans"/>
            </a:endParaRPr>
          </a:p>
          <a:p>
            <a:pPr algn="l"/>
            <a:endParaRPr lang="en-US" altLang="ja-JP" sz="1600" dirty="0">
              <a:solidFill>
                <a:srgbClr val="202124"/>
              </a:solidFill>
              <a:latin typeface="Google Sans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D76BC95D-CBA5-2AB7-D0EB-67802FAF7FC5}"/>
              </a:ext>
            </a:extLst>
          </p:cNvPr>
          <p:cNvSpPr/>
          <p:nvPr/>
        </p:nvSpPr>
        <p:spPr>
          <a:xfrm>
            <a:off x="9089865" y="1148707"/>
            <a:ext cx="2386950" cy="670142"/>
          </a:xfrm>
          <a:prstGeom prst="wedgeRoundRectCallout">
            <a:avLst>
              <a:gd name="adj1" fmla="val -177273"/>
              <a:gd name="adj2" fmla="val -50254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応募する部門に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〇を付けてください</a:t>
            </a:r>
            <a:endParaRPr kumimoji="1" lang="ja-JP" altLang="en-US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055C08F-CC95-3C52-192F-7D423B505D4B}"/>
              </a:ext>
            </a:extLst>
          </p:cNvPr>
          <p:cNvSpPr/>
          <p:nvPr/>
        </p:nvSpPr>
        <p:spPr>
          <a:xfrm>
            <a:off x="6453545" y="83121"/>
            <a:ext cx="1327402" cy="58477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記入例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CD282A6A-2400-815F-7D26-886E5E1C9A7A}"/>
              </a:ext>
            </a:extLst>
          </p:cNvPr>
          <p:cNvSpPr/>
          <p:nvPr/>
        </p:nvSpPr>
        <p:spPr>
          <a:xfrm>
            <a:off x="5594530" y="789369"/>
            <a:ext cx="415636" cy="369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AD6A9B5E-17C2-9D31-037C-2EE440E09FA1}"/>
              </a:ext>
            </a:extLst>
          </p:cNvPr>
          <p:cNvSpPr/>
          <p:nvPr/>
        </p:nvSpPr>
        <p:spPr>
          <a:xfrm>
            <a:off x="9547065" y="3721033"/>
            <a:ext cx="2386950" cy="1045027"/>
          </a:xfrm>
          <a:prstGeom prst="wedgeRoundRectCallout">
            <a:avLst>
              <a:gd name="adj1" fmla="val -82083"/>
              <a:gd name="adj2" fmla="val -84711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オレンジ枠は応募部門の必要に応じて記載してください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91D80E06-5EE7-BE2F-FE79-5128B092224A}"/>
              </a:ext>
            </a:extLst>
          </p:cNvPr>
          <p:cNvSpPr/>
          <p:nvPr/>
        </p:nvSpPr>
        <p:spPr>
          <a:xfrm>
            <a:off x="-3981054" y="4176371"/>
            <a:ext cx="3819914" cy="1511557"/>
          </a:xfrm>
          <a:prstGeom prst="wedgeRoundRectCallout">
            <a:avLst>
              <a:gd name="adj1" fmla="val 85031"/>
              <a:gd name="adj2" fmla="val -70500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パワーポイント資料にはトップラインのみを記載してください。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（選考時に有識者と共有いたします）</a:t>
            </a: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B75ACCF5-611B-B696-5A79-5DC607BA254A}"/>
              </a:ext>
            </a:extLst>
          </p:cNvPr>
          <p:cNvSpPr/>
          <p:nvPr/>
        </p:nvSpPr>
        <p:spPr>
          <a:xfrm>
            <a:off x="-3264572" y="2286000"/>
            <a:ext cx="2176001" cy="730700"/>
          </a:xfrm>
          <a:prstGeom prst="wedgeRoundRectCallout">
            <a:avLst>
              <a:gd name="adj1" fmla="val 111565"/>
              <a:gd name="adj2" fmla="val -133689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わかりやすい名称でお願いします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AC0AE7D2-D6DD-728F-4E54-D2400946AF77}"/>
              </a:ext>
            </a:extLst>
          </p:cNvPr>
          <p:cNvSpPr/>
          <p:nvPr/>
        </p:nvSpPr>
        <p:spPr>
          <a:xfrm>
            <a:off x="1741971" y="2833178"/>
            <a:ext cx="3080400" cy="1045027"/>
          </a:xfrm>
          <a:prstGeom prst="wedgeRoundRectCallout">
            <a:avLst>
              <a:gd name="adj1" fmla="val 4509"/>
              <a:gd name="adj2" fmla="val -30895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Before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After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がわかるように図示してください</a:t>
            </a:r>
            <a:endParaRPr lang="en-US" altLang="ja-JP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F32E328-0A07-5572-8A28-213CC200CF8D}"/>
              </a:ext>
            </a:extLst>
          </p:cNvPr>
          <p:cNvSpPr txBox="1"/>
          <p:nvPr/>
        </p:nvSpPr>
        <p:spPr>
          <a:xfrm>
            <a:off x="6083302" y="3286080"/>
            <a:ext cx="26374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dirty="0"/>
              <a:t>年間１２３ｔ削減</a:t>
            </a:r>
            <a:endParaRPr kumimoji="1" lang="en-US" altLang="ja-JP" sz="1600" dirty="0"/>
          </a:p>
          <a:p>
            <a:r>
              <a:rPr kumimoji="1" lang="ja-JP" altLang="en-US" sz="1600" dirty="0"/>
              <a:t>（計算式は別途記載）</a:t>
            </a:r>
            <a:endParaRPr kumimoji="1" lang="en-US" altLang="ja-JP" sz="16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701262C-A1C3-7B90-4DF2-CD1A3DC37013}"/>
              </a:ext>
            </a:extLst>
          </p:cNvPr>
          <p:cNvSpPr txBox="1"/>
          <p:nvPr/>
        </p:nvSpPr>
        <p:spPr>
          <a:xfrm>
            <a:off x="1741971" y="5103153"/>
            <a:ext cx="50942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dirty="0"/>
              <a:t>荷主企業に商習慣を変えてもらうことに苦労した</a:t>
            </a:r>
            <a:endParaRPr kumimoji="1" lang="en-US" altLang="ja-JP" sz="1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7250CD9-910B-7518-D19E-4AF9112C2348}"/>
              </a:ext>
            </a:extLst>
          </p:cNvPr>
          <p:cNvSpPr txBox="1"/>
          <p:nvPr/>
        </p:nvSpPr>
        <p:spPr>
          <a:xfrm>
            <a:off x="1763742" y="6028439"/>
            <a:ext cx="70163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dirty="0"/>
              <a:t>商習慣の変更を他業界に普及させることができ、輸送力向上につながった</a:t>
            </a:r>
            <a:endParaRPr kumimoji="1"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2496316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20903</TotalTime>
  <Words>134</Words>
  <Application>Microsoft Office PowerPoint</Application>
  <PresentationFormat>画面に合わせる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Google Sans</vt:lpstr>
      <vt:lpstr>メイリオ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>JR東日本テクノロジー株式会社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細野 茜</dc:creator>
  <cp:lastModifiedBy>島田 聡美</cp:lastModifiedBy>
  <cp:revision>184</cp:revision>
  <cp:lastPrinted>2023-05-15T00:57:55Z</cp:lastPrinted>
  <dcterms:created xsi:type="dcterms:W3CDTF">2022-04-12T08:02:29Z</dcterms:created>
  <dcterms:modified xsi:type="dcterms:W3CDTF">2024-07-05T08:25:01Z</dcterms:modified>
</cp:coreProperties>
</file>